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276" r:id="rId4"/>
    <p:sldId id="277" r:id="rId5"/>
    <p:sldId id="278" r:id="rId6"/>
    <p:sldId id="279" r:id="rId7"/>
    <p:sldId id="287" r:id="rId8"/>
    <p:sldId id="295" r:id="rId9"/>
    <p:sldId id="258" r:id="rId10"/>
    <p:sldId id="289" r:id="rId11"/>
    <p:sldId id="294" r:id="rId12"/>
    <p:sldId id="259" r:id="rId13"/>
    <p:sldId id="260" r:id="rId14"/>
    <p:sldId id="262" r:id="rId15"/>
    <p:sldId id="263" r:id="rId16"/>
    <p:sldId id="264" r:id="rId17"/>
    <p:sldId id="265" r:id="rId18"/>
    <p:sldId id="267" r:id="rId19"/>
    <p:sldId id="292" r:id="rId20"/>
    <p:sldId id="261" r:id="rId21"/>
    <p:sldId id="269" r:id="rId22"/>
    <p:sldId id="272" r:id="rId23"/>
    <p:sldId id="293" r:id="rId24"/>
    <p:sldId id="274" r:id="rId25"/>
    <p:sldId id="275" r:id="rId26"/>
    <p:sldId id="270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1245" autoAdjust="0"/>
  </p:normalViewPr>
  <p:slideViewPr>
    <p:cSldViewPr>
      <p:cViewPr varScale="1">
        <p:scale>
          <a:sx n="113" d="100"/>
          <a:sy n="113" d="100"/>
        </p:scale>
        <p:origin x="-9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slide" Target="slide13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Климатические пояса Земли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ru-RU" sz="4000"/>
              <a:t>Климатические пояса Земли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 b="17386"/>
          <a:stretch>
            <a:fillRect/>
          </a:stretch>
        </p:blipFill>
        <p:spPr bwMode="auto">
          <a:xfrm>
            <a:off x="228600" y="1371600"/>
            <a:ext cx="8534400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6632"/>
            <a:ext cx="4293096" cy="42930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2724150" cy="3467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789809"/>
            <a:ext cx="3545948" cy="261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14414" y="500042"/>
            <a:ext cx="6715172" cy="914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Климатические пояса</a:t>
            </a:r>
            <a:endParaRPr lang="ru-RU" sz="4800" dirty="0"/>
          </a:p>
        </p:txBody>
      </p:sp>
      <p:sp>
        <p:nvSpPr>
          <p:cNvPr id="9" name="Стрелка вниз 8"/>
          <p:cNvSpPr/>
          <p:nvPr/>
        </p:nvSpPr>
        <p:spPr>
          <a:xfrm rot="1804675">
            <a:off x="2215501" y="1551194"/>
            <a:ext cx="855560" cy="24011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20253974">
            <a:off x="5985477" y="1573262"/>
            <a:ext cx="815740" cy="22423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55576" y="4005064"/>
            <a:ext cx="2952328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Основные  КП </a:t>
            </a:r>
            <a:endParaRPr lang="ru-RU" sz="3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00632" y="4014754"/>
            <a:ext cx="2931808" cy="10704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Переходные  КП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5275808"/>
            <a:ext cx="3744416" cy="1177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Господствует одна воздушная масса в течении года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652120" y="5301208"/>
            <a:ext cx="278608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Происходит смена воздушных масс по сезонам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/>
          </a:bodyPr>
          <a:lstStyle/>
          <a:p>
            <a:r>
              <a:rPr lang="ru-RU" dirty="0" smtClean="0"/>
              <a:t>Основные климатические пояса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714348" y="1628800"/>
            <a:ext cx="4500594" cy="45148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>
            <a:stCxn id="6" idx="2"/>
            <a:endCxn id="6" idx="6"/>
          </p:cNvCxnSpPr>
          <p:nvPr/>
        </p:nvCxnSpPr>
        <p:spPr>
          <a:xfrm>
            <a:off x="714348" y="3886222"/>
            <a:ext cx="45005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42910" y="3933056"/>
            <a:ext cx="457203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857224" y="3068960"/>
            <a:ext cx="4218832" cy="28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928662" y="4786322"/>
            <a:ext cx="407196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stCxn id="6" idx="1"/>
            <a:endCxn id="6" idx="7"/>
          </p:cNvCxnSpPr>
          <p:nvPr/>
        </p:nvCxnSpPr>
        <p:spPr>
          <a:xfrm>
            <a:off x="1373445" y="2289983"/>
            <a:ext cx="3182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1571604" y="5500702"/>
            <a:ext cx="285752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64088" y="3513202"/>
            <a:ext cx="6429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0°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220072" y="2721114"/>
            <a:ext cx="8771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4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0°</a:t>
            </a:r>
            <a:endParaRPr lang="en-US" sz="4000" dirty="0" smtClean="0">
              <a:latin typeface="Arial Narrow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627784" y="857232"/>
            <a:ext cx="7777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Calibri" pitchFamily="34" charset="0"/>
                <a:cs typeface="Times New Roman" pitchFamily="18" charset="0"/>
              </a:rPr>
              <a:t>СП</a:t>
            </a:r>
            <a:endParaRPr lang="en-US" sz="4000" dirty="0" smtClean="0">
              <a:latin typeface="Arial Narrow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143504" y="4500570"/>
            <a:ext cx="8771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4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0°</a:t>
            </a:r>
            <a:endParaRPr lang="en-US" sz="4000" dirty="0" smtClean="0">
              <a:latin typeface="Arial Narrow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702949" y="5301208"/>
            <a:ext cx="8771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6</a:t>
            </a:r>
            <a:r>
              <a:rPr lang="en-US" sz="4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0°</a:t>
            </a:r>
            <a:endParaRPr lang="en-US" sz="4000" dirty="0" smtClean="0">
              <a:latin typeface="Arial Narrow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500298" y="6150114"/>
            <a:ext cx="9541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Calibri" pitchFamily="34" charset="0"/>
                <a:cs typeface="Times New Roman" pitchFamily="18" charset="0"/>
              </a:rPr>
              <a:t>ЮП</a:t>
            </a:r>
            <a:endParaRPr lang="en-US" sz="4000" dirty="0" smtClean="0">
              <a:latin typeface="Arial Narrow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572000" y="1857018"/>
            <a:ext cx="928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60</a:t>
            </a:r>
            <a:r>
              <a:rPr lang="en-US" sz="4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°</a:t>
            </a:r>
            <a:endParaRPr lang="en-US" sz="4000" dirty="0" smtClean="0">
              <a:latin typeface="Arial Narrow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07504" y="3585210"/>
            <a:ext cx="503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atin typeface="Calibri" pitchFamily="34" charset="0"/>
                <a:cs typeface="Times New Roman" pitchFamily="18" charset="0"/>
              </a:rPr>
              <a:t>Н</a:t>
            </a:r>
            <a:endParaRPr lang="en-US" sz="4000" b="1" dirty="0" smtClean="0">
              <a:latin typeface="Arial Narrow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14282" y="2571744"/>
            <a:ext cx="471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atin typeface="Calibri" pitchFamily="34" charset="0"/>
                <a:cs typeface="Times New Roman" pitchFamily="18" charset="0"/>
              </a:rPr>
              <a:t>В</a:t>
            </a:r>
            <a:endParaRPr lang="en-US" sz="4000" b="1" dirty="0" smtClean="0">
              <a:latin typeface="Arial Narrow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42910" y="1500174"/>
            <a:ext cx="5084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atin typeface="Calibri" pitchFamily="34" charset="0"/>
                <a:cs typeface="Times New Roman" pitchFamily="18" charset="0"/>
              </a:rPr>
              <a:t>Н</a:t>
            </a:r>
            <a:endParaRPr lang="en-US" sz="4000" b="1" dirty="0" smtClean="0">
              <a:latin typeface="Arial Narrow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763688" y="848906"/>
            <a:ext cx="5930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atin typeface="Calibri" pitchFamily="34" charset="0"/>
                <a:cs typeface="Times New Roman" pitchFamily="18" charset="0"/>
              </a:rPr>
              <a:t>В</a:t>
            </a:r>
            <a:endParaRPr lang="en-US" sz="4000" b="1" dirty="0" smtClean="0">
              <a:latin typeface="Arial Narrow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355980" y="4725144"/>
            <a:ext cx="471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atin typeface="Calibri" pitchFamily="34" charset="0"/>
                <a:cs typeface="Times New Roman" pitchFamily="18" charset="0"/>
              </a:rPr>
              <a:t>В</a:t>
            </a:r>
            <a:endParaRPr lang="en-US" sz="4000" b="1" dirty="0" smtClean="0">
              <a:latin typeface="Arial Narrow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755968" y="5661248"/>
            <a:ext cx="5036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atin typeface="Calibri" pitchFamily="34" charset="0"/>
                <a:cs typeface="Times New Roman" pitchFamily="18" charset="0"/>
              </a:rPr>
              <a:t>Н</a:t>
            </a:r>
            <a:endParaRPr lang="en-US" sz="4000" b="1" dirty="0" smtClean="0">
              <a:latin typeface="Arial Narrow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1928794" y="6150114"/>
            <a:ext cx="471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atin typeface="Calibri" pitchFamily="34" charset="0"/>
                <a:cs typeface="Times New Roman" pitchFamily="18" charset="0"/>
              </a:rPr>
              <a:t>В</a:t>
            </a:r>
            <a:endParaRPr lang="en-US" sz="4000" b="1" dirty="0" smtClean="0">
              <a:latin typeface="Arial Narrow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6072768" y="3666232"/>
            <a:ext cx="2880320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Экваториальные ( ЭВМ)</a:t>
            </a:r>
            <a:endParaRPr lang="ru-RU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6072768" y="4941168"/>
            <a:ext cx="2891720" cy="4320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Умеренные  ( УВМ)</a:t>
            </a:r>
            <a:endParaRPr lang="ru-RU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6072768" y="4293096"/>
            <a:ext cx="2880320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Тропические ( ТВМ)</a:t>
            </a:r>
            <a:endParaRPr lang="ru-RU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6072768" y="5661248"/>
            <a:ext cx="2880320" cy="4320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Антарктические (АВМ)</a:t>
            </a:r>
            <a:endParaRPr lang="ru-RU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6072768" y="3140968"/>
            <a:ext cx="2880320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Тропические  ( ТВМ)</a:t>
            </a:r>
            <a:endParaRPr lang="ru-RU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6072768" y="2420888"/>
            <a:ext cx="2880320" cy="4320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Умеренные ( УВМ)</a:t>
            </a:r>
            <a:endParaRPr lang="ru-RU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6072768" y="1700808"/>
            <a:ext cx="2857488" cy="42862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Арктические ( АВМ)</a:t>
            </a:r>
            <a:endParaRPr lang="ru-RU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5857884" y="928670"/>
            <a:ext cx="3286116" cy="484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Воздушные массы</a:t>
            </a:r>
            <a:endParaRPr lang="ru-RU" dirty="0"/>
          </a:p>
        </p:txBody>
      </p:sp>
      <p:sp>
        <p:nvSpPr>
          <p:cNvPr id="107" name="Прямоугольник 106">
            <a:hlinkClick r:id="rId2" action="ppaction://hlinksldjump"/>
          </p:cNvPr>
          <p:cNvSpPr/>
          <p:nvPr/>
        </p:nvSpPr>
        <p:spPr>
          <a:xfrm>
            <a:off x="755576" y="3467100"/>
            <a:ext cx="4500594" cy="85725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экваториальный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8" name="Прямоугольник 107">
            <a:hlinkClick r:id="rId3" action="ppaction://hlinksldjump"/>
          </p:cNvPr>
          <p:cNvSpPr/>
          <p:nvPr/>
        </p:nvSpPr>
        <p:spPr>
          <a:xfrm>
            <a:off x="857224" y="2857496"/>
            <a:ext cx="4320480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тропический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09" name="Прямоугольник 108">
            <a:hlinkClick r:id="rId3" action="ppaction://hlinksldjump"/>
          </p:cNvPr>
          <p:cNvSpPr/>
          <p:nvPr/>
        </p:nvSpPr>
        <p:spPr>
          <a:xfrm>
            <a:off x="857224" y="4357694"/>
            <a:ext cx="4320480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тропический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10" name="Прямоугольник 109">
            <a:hlinkClick r:id="rId4" action="ppaction://hlinksldjump"/>
          </p:cNvPr>
          <p:cNvSpPr/>
          <p:nvPr/>
        </p:nvSpPr>
        <p:spPr>
          <a:xfrm>
            <a:off x="1142976" y="2357430"/>
            <a:ext cx="3744416" cy="5715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умеренный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11" name="Прямоугольник 110">
            <a:hlinkClick r:id="rId4" action="ppaction://hlinksldjump"/>
          </p:cNvPr>
          <p:cNvSpPr/>
          <p:nvPr/>
        </p:nvSpPr>
        <p:spPr>
          <a:xfrm>
            <a:off x="1142976" y="4929198"/>
            <a:ext cx="3744416" cy="6099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умеренный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12" name="Прямоугольник 111">
            <a:hlinkClick r:id="rId5" action="ppaction://hlinksldjump"/>
          </p:cNvPr>
          <p:cNvSpPr/>
          <p:nvPr/>
        </p:nvSpPr>
        <p:spPr>
          <a:xfrm>
            <a:off x="1403648" y="1700808"/>
            <a:ext cx="3096344" cy="50006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арктический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13" name="Прямоугольник 112">
            <a:hlinkClick r:id="rId5" action="ppaction://hlinksldjump"/>
          </p:cNvPr>
          <p:cNvSpPr/>
          <p:nvPr/>
        </p:nvSpPr>
        <p:spPr>
          <a:xfrm>
            <a:off x="1403648" y="5589240"/>
            <a:ext cx="3096344" cy="50405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антарктический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5" name="Пятиугольник 44">
            <a:hlinkClick r:id="rId6" action="ppaction://hlinksldjump"/>
          </p:cNvPr>
          <p:cNvSpPr/>
          <p:nvPr/>
        </p:nvSpPr>
        <p:spPr>
          <a:xfrm>
            <a:off x="0" y="6373368"/>
            <a:ext cx="755576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L -0.49479 0.0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L -0.49479 2.59259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L -0.49479 -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40741E-7 L -0.49479 -7.40741E-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-0.49548 -3.33333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L -0.49479 -4.44444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49357 0.0002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ru-RU" dirty="0" smtClean="0"/>
              <a:t>Экваториальный пояс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724" y="1268760"/>
            <a:ext cx="7286676" cy="520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214421"/>
            <a:ext cx="7286676" cy="530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ятиугольник 4">
            <a:hlinkClick r:id="rId4" action="ppaction://hlinksldjump"/>
          </p:cNvPr>
          <p:cNvSpPr/>
          <p:nvPr/>
        </p:nvSpPr>
        <p:spPr>
          <a:xfrm rot="10800000">
            <a:off x="0" y="6309320"/>
            <a:ext cx="755576" cy="548680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50"/>
                            </p:stCondLst>
                            <p:childTnLst>
                              <p:par>
                                <p:cTn id="20" presetID="31" presetClass="exit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ru-RU" dirty="0" smtClean="0"/>
              <a:t>Тропический пояс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789" y="1340768"/>
            <a:ext cx="7373619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035638"/>
            <a:ext cx="7429552" cy="495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ятиугольник 4">
            <a:hlinkClick r:id="rId4" action="ppaction://hlinksldjump"/>
          </p:cNvPr>
          <p:cNvSpPr/>
          <p:nvPr/>
        </p:nvSpPr>
        <p:spPr>
          <a:xfrm rot="10800000">
            <a:off x="0" y="6309320"/>
            <a:ext cx="755576" cy="548680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0" presetID="31" presetClass="exit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ru-RU" dirty="0" smtClean="0"/>
              <a:t>Умеренный пояс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14757"/>
            <a:ext cx="7272808" cy="500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268760"/>
            <a:ext cx="7358114" cy="52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ятиугольник 4">
            <a:hlinkClick r:id="rId4" action="ppaction://hlinksldjump"/>
          </p:cNvPr>
          <p:cNvSpPr/>
          <p:nvPr/>
        </p:nvSpPr>
        <p:spPr>
          <a:xfrm rot="10800000">
            <a:off x="0" y="6309320"/>
            <a:ext cx="755576" cy="548680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00"/>
                            </p:stCondLst>
                            <p:childTnLst>
                              <p:par>
                                <p:cTn id="20" presetID="31" presetClass="exit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Арктический и антарктический пояса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2452" y="1563320"/>
            <a:ext cx="6519908" cy="436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8435" y="1698860"/>
            <a:ext cx="6270071" cy="489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3" y="1428736"/>
            <a:ext cx="6762797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ятиугольник 5">
            <a:hlinkClick r:id="rId5" action="ppaction://hlinksldjump"/>
          </p:cNvPr>
          <p:cNvSpPr/>
          <p:nvPr/>
        </p:nvSpPr>
        <p:spPr>
          <a:xfrm rot="10800000">
            <a:off x="0" y="6309320"/>
            <a:ext cx="755576" cy="548680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1" presetClass="exit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31" presetClass="exit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59632" y="214290"/>
            <a:ext cx="671517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Климатические пояса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 rot="1804675">
            <a:off x="3001846" y="1175701"/>
            <a:ext cx="401127" cy="6868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20253974">
            <a:off x="6098940" y="1164655"/>
            <a:ext cx="337073" cy="6449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282" y="1785926"/>
            <a:ext cx="407196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Основные  КП </a:t>
            </a:r>
            <a:endParaRPr lang="ru-RU" sz="40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57752" y="1785926"/>
            <a:ext cx="3786214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Переходные  КП</a:t>
            </a:r>
            <a:endParaRPr lang="ru-RU" sz="3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3000372"/>
            <a:ext cx="378621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Господствует одна воздушная масса в течении года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072066" y="2928934"/>
            <a:ext cx="3571900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Происходит смена воздушных масс по сезонам</a:t>
            </a:r>
            <a:endParaRPr lang="ru-RU" b="1" dirty="0"/>
          </a:p>
        </p:txBody>
      </p:sp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428596" y="4000504"/>
            <a:ext cx="4071966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02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экваториальный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500034" y="4643446"/>
            <a:ext cx="4071966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тропический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500034" y="5286388"/>
            <a:ext cx="400052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умеренный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428596" y="5857892"/>
            <a:ext cx="4143404" cy="7857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арктический 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антарктический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5" grpId="0"/>
      <p:bldP spid="51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"/>
          <a:ext cx="9144000" cy="685799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424066"/>
                <a:gridCol w="599606"/>
                <a:gridCol w="2098621"/>
                <a:gridCol w="674557"/>
                <a:gridCol w="824458"/>
                <a:gridCol w="680635"/>
                <a:gridCol w="1417987"/>
                <a:gridCol w="1424070"/>
              </a:tblGrid>
              <a:tr h="58519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Климатический пояс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ВМ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Особенности климата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температура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осадки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Примеры адаптации человека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/>
                        <a:t>Приспособлен-ность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/>
                        <a:t>к особенностям климата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</a:tr>
              <a:tr h="5851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январь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июнь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03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 </a:t>
                      </a:r>
                      <a:r>
                        <a:rPr lang="ru-RU" sz="1400" dirty="0" err="1" smtClean="0"/>
                        <a:t>экваториаль</a:t>
                      </a:r>
                      <a:r>
                        <a:rPr lang="en-US" sz="1400" dirty="0" smtClean="0"/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/>
                        <a:t>ный</a:t>
                      </a:r>
                      <a:endParaRPr lang="ru-RU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</a:tr>
              <a:tr h="2062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тропический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</a:tr>
              <a:tr h="1467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умеренный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</a:tr>
              <a:tr h="9868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Арктический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антарктический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728" y="1214422"/>
          <a:ext cx="7715272" cy="114300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82287"/>
                <a:gridCol w="2114312"/>
                <a:gridCol w="674150"/>
                <a:gridCol w="823961"/>
                <a:gridCol w="674150"/>
                <a:gridCol w="1423206"/>
                <a:gridCol w="1423206"/>
              </a:tblGrid>
              <a:tr h="1143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000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ЭВМ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Жарко и влажно в течении года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+24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+24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2000мм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Хижины из ветвей и листьев деревьев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Защищают от палящих лучей Солнца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728" y="2428868"/>
          <a:ext cx="7715273" cy="1928826"/>
        </p:xfrm>
        <a:graphic>
          <a:graphicData uri="http://schemas.openxmlformats.org/drawingml/2006/table">
            <a:tbl>
              <a:tblPr/>
              <a:tblGrid>
                <a:gridCol w="582288"/>
                <a:gridCol w="2060918"/>
                <a:gridCol w="714380"/>
                <a:gridCol w="857256"/>
                <a:gridCol w="642942"/>
                <a:gridCol w="1428760"/>
                <a:gridCol w="1428729"/>
              </a:tblGrid>
              <a:tr h="1928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ТВМ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Жарко и сухо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+10° - +15°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+32°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100мм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Жилища кочевников из козьих шкур в форме шатра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Длинные легкие накидки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Защита от сухого тропического воздуха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Защищает от песчаных бурь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728" y="4357694"/>
          <a:ext cx="7715273" cy="1500198"/>
        </p:xfrm>
        <a:graphic>
          <a:graphicData uri="http://schemas.openxmlformats.org/drawingml/2006/table">
            <a:tbl>
              <a:tblPr/>
              <a:tblGrid>
                <a:gridCol w="582287"/>
                <a:gridCol w="2132357"/>
                <a:gridCol w="633507"/>
                <a:gridCol w="866691"/>
                <a:gridCol w="642942"/>
                <a:gridCol w="1428760"/>
                <a:gridCol w="1428729"/>
              </a:tblGrid>
              <a:tr h="1500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УВМ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Четкая выраженность смены времен года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0° - -32°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+16°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300 – 600мм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Жилища деревянные, 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Защищают зимой от холода, летом сохраняют прохладу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727" y="5929330"/>
          <a:ext cx="7715273" cy="928670"/>
        </p:xfrm>
        <a:graphic>
          <a:graphicData uri="http://schemas.openxmlformats.org/drawingml/2006/table">
            <a:tbl>
              <a:tblPr/>
              <a:tblGrid>
                <a:gridCol w="582287"/>
                <a:gridCol w="2132358"/>
                <a:gridCol w="633506"/>
                <a:gridCol w="866692"/>
                <a:gridCol w="642942"/>
                <a:gridCol w="1428760"/>
                <a:gridCol w="1428728"/>
              </a:tblGrid>
              <a:tr h="928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АВМ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Холодно в течении года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-32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Ниже 0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&lt;200мм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Меховые комбинезоны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Оберегают от холода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85729"/>
            <a:ext cx="2938404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643314"/>
            <a:ext cx="2397524" cy="3214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785786" y="2500306"/>
            <a:ext cx="785818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После того, как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Винни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Пух неудачно полетал на воздушном шарике за медом, он решил заняться географией. Стоит задуматься над фразой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Кажется дождь собирается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, которую он по неосторожности сказал Пятачку. Друзья рассуждали, где на Земле им понадобится зонтик                       от дождя.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                           Кто рассуждал правильно</a:t>
            </a:r>
            <a:r>
              <a:rPr lang="ru-RU" sz="2400" b="1" dirty="0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Переходные климатические пояса</a:t>
            </a:r>
            <a:endParaRPr lang="ru-RU" dirty="0"/>
          </a:p>
        </p:txBody>
      </p:sp>
      <p:sp>
        <p:nvSpPr>
          <p:cNvPr id="5" name="Арка 4"/>
          <p:cNvSpPr/>
          <p:nvPr/>
        </p:nvSpPr>
        <p:spPr>
          <a:xfrm>
            <a:off x="0" y="2357430"/>
            <a:ext cx="8929718" cy="7322371"/>
          </a:xfrm>
          <a:prstGeom prst="blockArc">
            <a:avLst>
              <a:gd name="adj1" fmla="val 10152836"/>
              <a:gd name="adj2" fmla="val 653045"/>
              <a:gd name="adj3" fmla="val 33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0" y="6215082"/>
            <a:ext cx="8715436" cy="642918"/>
          </a:xfrm>
          <a:prstGeom prst="round2Same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Экваториальный КП</a:t>
            </a:r>
            <a:endParaRPr lang="ru-RU" dirty="0"/>
          </a:p>
        </p:txBody>
      </p:sp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285720" y="5000636"/>
            <a:ext cx="8358246" cy="642942"/>
          </a:xfrm>
          <a:prstGeom prst="round2Same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Тропический КП</a:t>
            </a:r>
            <a:endParaRPr lang="ru-RU" dirty="0"/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>
            <a:off x="785786" y="3929066"/>
            <a:ext cx="7500990" cy="57150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Умеренный КП</a:t>
            </a:r>
            <a:endParaRPr lang="ru-RU" dirty="0"/>
          </a:p>
        </p:txBody>
      </p:sp>
      <p:sp>
        <p:nvSpPr>
          <p:cNvPr id="11" name="Прямоугольник с двумя скругленными соседними углами 10"/>
          <p:cNvSpPr/>
          <p:nvPr/>
        </p:nvSpPr>
        <p:spPr>
          <a:xfrm>
            <a:off x="2357422" y="2643182"/>
            <a:ext cx="4286280" cy="7143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Арктический КП</a:t>
            </a:r>
            <a:endParaRPr lang="ru-RU" dirty="0"/>
          </a:p>
        </p:txBody>
      </p:sp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2428860" y="2714620"/>
            <a:ext cx="11525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АВМ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Georgia"/>
            </a:endParaRPr>
          </a:p>
        </p:txBody>
      </p:sp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785786" y="5072074"/>
            <a:ext cx="11525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ТВМ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Georgia"/>
            </a:endParaRPr>
          </a:p>
        </p:txBody>
      </p:sp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1142976" y="3932486"/>
            <a:ext cx="1152525" cy="533400"/>
          </a:xfrm>
          <a:prstGeom prst="rect">
            <a:avLst/>
          </a:prstGeom>
          <a:solidFill>
            <a:srgbClr val="FF00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УВМ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Georgia"/>
            </a:endParaRPr>
          </a:p>
        </p:txBody>
      </p:sp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323528" y="6237312"/>
            <a:ext cx="11525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ЭВМ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Georgia"/>
            </a:endParaRPr>
          </a:p>
        </p:txBody>
      </p:sp>
      <p:sp>
        <p:nvSpPr>
          <p:cNvPr id="18438" name="WordArt 6"/>
          <p:cNvSpPr>
            <a:spLocks noChangeArrowheads="1" noChangeShapeType="1" noTextEdit="1"/>
          </p:cNvSpPr>
          <p:nvPr/>
        </p:nvSpPr>
        <p:spPr bwMode="auto">
          <a:xfrm>
            <a:off x="357158" y="1500174"/>
            <a:ext cx="1714512" cy="7477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Garamond"/>
              </a:rPr>
              <a:t>лето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Garamond"/>
            </a:endParaRPr>
          </a:p>
        </p:txBody>
      </p:sp>
      <p:sp>
        <p:nvSpPr>
          <p:cNvPr id="22" name="Солнце 21"/>
          <p:cNvSpPr/>
          <p:nvPr/>
        </p:nvSpPr>
        <p:spPr>
          <a:xfrm>
            <a:off x="683568" y="2348880"/>
            <a:ext cx="928694" cy="858396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40" name="WordArt 8"/>
          <p:cNvSpPr>
            <a:spLocks noChangeArrowheads="1" noChangeShapeType="1" noTextEdit="1"/>
          </p:cNvSpPr>
          <p:nvPr/>
        </p:nvSpPr>
        <p:spPr bwMode="auto">
          <a:xfrm>
            <a:off x="5429256" y="2714620"/>
            <a:ext cx="11525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Garamond"/>
              </a:rPr>
              <a:t>АВМ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Garamond"/>
            </a:endParaRPr>
          </a:p>
        </p:txBody>
      </p:sp>
      <p:sp>
        <p:nvSpPr>
          <p:cNvPr id="18441" name="WordArt 9"/>
          <p:cNvSpPr>
            <a:spLocks noChangeArrowheads="1" noChangeShapeType="1" noTextEdit="1"/>
          </p:cNvSpPr>
          <p:nvPr/>
        </p:nvSpPr>
        <p:spPr bwMode="auto">
          <a:xfrm>
            <a:off x="6804248" y="5013176"/>
            <a:ext cx="1239526" cy="576064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Garamond"/>
              </a:rPr>
              <a:t>ТВМ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Garamond"/>
            </a:endParaRPr>
          </a:p>
        </p:txBody>
      </p:sp>
      <p:sp>
        <p:nvSpPr>
          <p:cNvPr id="18442" name="WordArt 10"/>
          <p:cNvSpPr>
            <a:spLocks noChangeArrowheads="1" noChangeShapeType="1" noTextEdit="1"/>
          </p:cNvSpPr>
          <p:nvPr/>
        </p:nvSpPr>
        <p:spPr bwMode="auto">
          <a:xfrm>
            <a:off x="6572264" y="3933056"/>
            <a:ext cx="1152525" cy="533400"/>
          </a:xfrm>
          <a:prstGeom prst="rect">
            <a:avLst/>
          </a:prstGeom>
          <a:solidFill>
            <a:srgbClr val="FF00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Garamond"/>
              </a:rPr>
              <a:t>УВМ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Garamond"/>
            </a:endParaRPr>
          </a:p>
        </p:txBody>
      </p:sp>
      <p:sp>
        <p:nvSpPr>
          <p:cNvPr id="18443" name="WordArt 11"/>
          <p:cNvSpPr>
            <a:spLocks noChangeArrowheads="1" noChangeShapeType="1" noTextEdit="1"/>
          </p:cNvSpPr>
          <p:nvPr/>
        </p:nvSpPr>
        <p:spPr bwMode="auto">
          <a:xfrm>
            <a:off x="7235899" y="6237312"/>
            <a:ext cx="11525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Garamond"/>
              </a:rPr>
              <a:t>ЭВМ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Garamond"/>
            </a:endParaRPr>
          </a:p>
        </p:txBody>
      </p:sp>
      <p:sp>
        <p:nvSpPr>
          <p:cNvPr id="28" name="Стрелка вверх 27"/>
          <p:cNvSpPr/>
          <p:nvPr/>
        </p:nvSpPr>
        <p:spPr>
          <a:xfrm>
            <a:off x="1857356" y="6093296"/>
            <a:ext cx="410388" cy="571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верх 30"/>
          <p:cNvSpPr/>
          <p:nvPr/>
        </p:nvSpPr>
        <p:spPr>
          <a:xfrm>
            <a:off x="2285984" y="3789040"/>
            <a:ext cx="341800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верх 31"/>
          <p:cNvSpPr/>
          <p:nvPr/>
        </p:nvSpPr>
        <p:spPr>
          <a:xfrm>
            <a:off x="2071670" y="4869160"/>
            <a:ext cx="285752" cy="571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6500826" y="6165304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6215074" y="4869160"/>
            <a:ext cx="301142" cy="6423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>
            <a:off x="6143636" y="3717032"/>
            <a:ext cx="44458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>
            <a:off x="6372200" y="2996952"/>
            <a:ext cx="374860" cy="71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44" name="WordArt 12"/>
          <p:cNvSpPr>
            <a:spLocks noChangeArrowheads="1" noChangeShapeType="1" noTextEdit="1"/>
          </p:cNvSpPr>
          <p:nvPr/>
        </p:nvSpPr>
        <p:spPr bwMode="auto">
          <a:xfrm>
            <a:off x="6876256" y="1340768"/>
            <a:ext cx="2000264" cy="7858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29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Garamond"/>
              </a:rPr>
              <a:t>зима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Garamond"/>
            </a:endParaRPr>
          </a:p>
        </p:txBody>
      </p:sp>
      <p:sp>
        <p:nvSpPr>
          <p:cNvPr id="18445" name="WordArt 13"/>
          <p:cNvSpPr>
            <a:spLocks noChangeArrowheads="1" noChangeShapeType="1" noTextEdit="1"/>
          </p:cNvSpPr>
          <p:nvPr/>
        </p:nvSpPr>
        <p:spPr bwMode="auto">
          <a:xfrm>
            <a:off x="6588224" y="3356992"/>
            <a:ext cx="8286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err="1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Авм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446" name="WordArt 14"/>
          <p:cNvSpPr>
            <a:spLocks noChangeArrowheads="1" noChangeShapeType="1" noTextEdit="1"/>
          </p:cNvSpPr>
          <p:nvPr/>
        </p:nvSpPr>
        <p:spPr bwMode="auto">
          <a:xfrm>
            <a:off x="6588224" y="5661248"/>
            <a:ext cx="8286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err="1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Твм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447" name="WordArt 15"/>
          <p:cNvSpPr>
            <a:spLocks noChangeArrowheads="1" noChangeShapeType="1" noTextEdit="1"/>
          </p:cNvSpPr>
          <p:nvPr/>
        </p:nvSpPr>
        <p:spPr bwMode="auto">
          <a:xfrm>
            <a:off x="1475656" y="3357562"/>
            <a:ext cx="8286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err="1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Увм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448" name="WordArt 16"/>
          <p:cNvSpPr>
            <a:spLocks noChangeArrowheads="1" noChangeShapeType="1" noTextEdit="1"/>
          </p:cNvSpPr>
          <p:nvPr/>
        </p:nvSpPr>
        <p:spPr bwMode="auto">
          <a:xfrm>
            <a:off x="6623645" y="4489301"/>
            <a:ext cx="8286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err="1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Увм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449" name="WordArt 17"/>
          <p:cNvSpPr>
            <a:spLocks noChangeArrowheads="1" noChangeShapeType="1" noTextEdit="1"/>
          </p:cNvSpPr>
          <p:nvPr/>
        </p:nvSpPr>
        <p:spPr bwMode="auto">
          <a:xfrm>
            <a:off x="1295053" y="5643578"/>
            <a:ext cx="8286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err="1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Эвм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450" name="WordArt 18"/>
          <p:cNvSpPr>
            <a:spLocks noChangeArrowheads="1" noChangeShapeType="1" noTextEdit="1"/>
          </p:cNvSpPr>
          <p:nvPr/>
        </p:nvSpPr>
        <p:spPr bwMode="auto">
          <a:xfrm>
            <a:off x="1331640" y="4489301"/>
            <a:ext cx="8286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err="1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Твм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451" name="WordArt 19"/>
          <p:cNvSpPr>
            <a:spLocks noChangeArrowheads="1" noChangeShapeType="1" noTextEdit="1"/>
          </p:cNvSpPr>
          <p:nvPr/>
        </p:nvSpPr>
        <p:spPr bwMode="auto">
          <a:xfrm>
            <a:off x="2267744" y="5572140"/>
            <a:ext cx="4248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СУБЭКВАТОРИАЛЬНЫЙ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8452" name="WordArt 20"/>
          <p:cNvSpPr>
            <a:spLocks noChangeArrowheads="1" noChangeShapeType="1" noTextEdit="1"/>
          </p:cNvSpPr>
          <p:nvPr/>
        </p:nvSpPr>
        <p:spPr bwMode="auto">
          <a:xfrm>
            <a:off x="2267744" y="4429132"/>
            <a:ext cx="4248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СУБТРОПИЧЕСКИЙ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8453" name="WordArt 21"/>
          <p:cNvSpPr>
            <a:spLocks noChangeArrowheads="1" noChangeShapeType="1" noTextEdit="1"/>
          </p:cNvSpPr>
          <p:nvPr/>
        </p:nvSpPr>
        <p:spPr bwMode="auto">
          <a:xfrm>
            <a:off x="2267744" y="3284984"/>
            <a:ext cx="4248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СУБАРКТИЧЕСКИЙ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C 0.03212 -0.02685 0.06441 -0.0537 0.10729 -0.07569 C 0.15 -0.09768 0.21511 -0.11944 0.25695 -0.13125 C 0.29861 -0.14305 0.32847 -0.1449 0.35868 -0.14653 " pathEditMode="relative" rAng="0" ptsTypes="aaaA">
                                      <p:cBhvr>
                                        <p:cTn id="8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0" y="-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868 -0.14653 C 0.39513 -0.14862 0.43194 -0.1507 0.46979 -0.14422 C 0.50746 -0.13774 0.5375 -0.13033 0.58454 -0.10625 C 0.63159 -0.08241 0.72395 -0.01783 0.75243 4.44444E-6 " pathEditMode="relative" rAng="0" ptsTypes="aaaA">
                                      <p:cBhvr>
                                        <p:cTn id="10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0" y="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8" grpId="0" animBg="1"/>
      <p:bldP spid="10" grpId="0" animBg="1"/>
      <p:bldP spid="11" grpId="0" animBg="1"/>
      <p:bldP spid="18434" grpId="0"/>
      <p:bldP spid="18435" grpId="0"/>
      <p:bldP spid="18436" grpId="0" animBg="1"/>
      <p:bldP spid="18437" grpId="0"/>
      <p:bldP spid="18438" grpId="0"/>
      <p:bldP spid="22" grpId="0" animBg="1"/>
      <p:bldP spid="22" grpId="1" animBg="1"/>
      <p:bldP spid="22" grpId="2" animBg="1"/>
      <p:bldP spid="18440" grpId="0"/>
      <p:bldP spid="18441" grpId="0"/>
      <p:bldP spid="18442" grpId="0" animBg="1"/>
      <p:bldP spid="18443" grpId="0"/>
      <p:bldP spid="28" grpId="0" animBg="1"/>
      <p:bldP spid="31" grpId="0" animBg="1"/>
      <p:bldP spid="32" grpId="0" animBg="1"/>
      <p:bldP spid="37" grpId="0" animBg="1"/>
      <p:bldP spid="38" grpId="0" animBg="1"/>
      <p:bldP spid="40" grpId="0" animBg="1"/>
      <p:bldP spid="42" grpId="0" animBg="1"/>
      <p:bldP spid="18444" grpId="0"/>
      <p:bldP spid="18445" grpId="0"/>
      <p:bldP spid="18446" grpId="0"/>
      <p:bldP spid="18447" grpId="0"/>
      <p:bldP spid="18448" grpId="0"/>
      <p:bldP spid="18449" grpId="0"/>
      <p:bldP spid="18450" grpId="0"/>
      <p:bldP spid="18451" grpId="0"/>
      <p:bldP spid="18452" grpId="0"/>
      <p:bldP spid="184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87624" y="188640"/>
            <a:ext cx="671517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Климатические пояса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 rot="1804675">
            <a:off x="2913167" y="1186607"/>
            <a:ext cx="443707" cy="6833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20253974">
            <a:off x="6083683" y="1197797"/>
            <a:ext cx="431110" cy="661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720" y="1857364"/>
            <a:ext cx="407196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Основные  КП </a:t>
            </a:r>
            <a:endParaRPr lang="ru-RU" sz="4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57752" y="1857364"/>
            <a:ext cx="3786214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Переходные  КП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3071810"/>
            <a:ext cx="378621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Господствует одна воздушная масса в течении года</a:t>
            </a:r>
            <a:endParaRPr lang="ru-RU" sz="2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000628" y="3000372"/>
            <a:ext cx="3571900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Происходит смена воздушных масс по сезонам</a:t>
            </a:r>
            <a:endParaRPr lang="ru-RU" sz="2000" b="1" dirty="0"/>
          </a:p>
        </p:txBody>
      </p:sp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285720" y="4143380"/>
            <a:ext cx="392909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экваториальный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285720" y="4786322"/>
            <a:ext cx="392909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тропический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285720" y="5500702"/>
            <a:ext cx="392909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умеренный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285720" y="6072206"/>
            <a:ext cx="4071966" cy="7857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арктический 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антарктический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4857752" y="4214818"/>
            <a:ext cx="4071966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субэкваториальный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4857752" y="4857760"/>
            <a:ext cx="400052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субтропический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4857752" y="5572140"/>
            <a:ext cx="4071966" cy="10715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субарктический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субантарктический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5123" grpId="0"/>
      <p:bldP spid="5124" grpId="0"/>
      <p:bldP spid="5125" grpId="0"/>
      <p:bldP spid="5126" grpId="0"/>
      <p:bldP spid="6146" grpId="0"/>
      <p:bldP spid="6147" grpId="0"/>
      <p:bldP spid="61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ru-RU" sz="4000"/>
              <a:t>Климатические пояса Земли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 b="17386"/>
          <a:stretch>
            <a:fillRect/>
          </a:stretch>
        </p:blipFill>
        <p:spPr bwMode="auto">
          <a:xfrm>
            <a:off x="228600" y="1371600"/>
            <a:ext cx="8534400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1" y="214290"/>
          <a:ext cx="8715442" cy="681393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643075"/>
                <a:gridCol w="642942"/>
                <a:gridCol w="1285884"/>
                <a:gridCol w="785818"/>
                <a:gridCol w="642942"/>
                <a:gridCol w="1005925"/>
                <a:gridCol w="1622316"/>
                <a:gridCol w="1086540"/>
              </a:tblGrid>
              <a:tr h="54862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Климатический пояс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ВМ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Особенности климата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температура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осадки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Примеры адаптации человека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Приспособленность к особенностям климата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</a:tr>
              <a:tr h="5486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январь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июнь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7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 </a:t>
                      </a:r>
                      <a:r>
                        <a:rPr lang="ru-RU" sz="1400" dirty="0" err="1" smtClean="0"/>
                        <a:t>экваториаль</a:t>
                      </a:r>
                      <a:r>
                        <a:rPr lang="en-US" sz="1400" dirty="0" smtClean="0"/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/>
                        <a:t>ный</a:t>
                      </a:r>
                      <a:endParaRPr lang="ru-RU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ЭВМ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Жарко </a:t>
                      </a:r>
                      <a:r>
                        <a:rPr lang="ru-RU" sz="1400" dirty="0"/>
                        <a:t>и влажно в течении года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+24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+24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2000мм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Хижины из ветвей и листьев деревьев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Защищают от палящих лучей Солнца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</a:tr>
              <a:tr h="1933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тропический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ТВМ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Жарко </a:t>
                      </a:r>
                      <a:r>
                        <a:rPr lang="ru-RU" sz="1400" dirty="0"/>
                        <a:t>и сухо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+10 - +15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+32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100мм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Жилища кочевников из козьих шкур в форме шатра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Длинные легкие накидки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Защита от сухого тропического воздуха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Защищает от песчаных бурь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</a:tr>
              <a:tr h="1376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умеренный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УВМ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Четкая выраженность смены времен года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0 -</a:t>
                      </a:r>
                      <a:r>
                        <a:rPr lang="ru-RU" sz="14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-32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+16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600мм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Жилища деревянные,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Защищают зимой от холода, летом сохраняют прохладу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</a:tr>
              <a:tr h="925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Арктический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антарктический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АВМ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Холодно в течении года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-32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Ниже 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Менее 200мм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Меховые комбинезоны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Оберегают от холода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ru-RU" sz="4000" dirty="0"/>
              <a:t>Климатические пояса Земли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 b="17386"/>
          <a:stretch>
            <a:fillRect/>
          </a:stretch>
        </p:blipFill>
        <p:spPr bwMode="auto">
          <a:xfrm>
            <a:off x="251520" y="1371600"/>
            <a:ext cx="8568952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015318" cy="3571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Климатообразующие факторы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Десятиугольник 4"/>
          <p:cNvSpPr/>
          <p:nvPr/>
        </p:nvSpPr>
        <p:spPr>
          <a:xfrm>
            <a:off x="3214678" y="3143248"/>
            <a:ext cx="2643206" cy="17859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chemeClr val="bg1"/>
                </a:solidFill>
              </a:rPr>
              <a:t>Климатообразую-щие</a:t>
            </a:r>
            <a:r>
              <a:rPr lang="ru-RU" sz="1600" dirty="0" smtClean="0">
                <a:solidFill>
                  <a:schemeClr val="bg1"/>
                </a:solidFill>
              </a:rPr>
              <a:t> факторы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 rot="1720630">
            <a:off x="3146441" y="4960050"/>
            <a:ext cx="415133" cy="1316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0800000">
            <a:off x="4357686" y="2071678"/>
            <a:ext cx="357190" cy="9366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9244767">
            <a:off x="5488501" y="4914598"/>
            <a:ext cx="321974" cy="11383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5267678" flipH="1">
            <a:off x="6309978" y="2808285"/>
            <a:ext cx="393067" cy="12371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6621755" flipH="1">
            <a:off x="2362587" y="2744489"/>
            <a:ext cx="484533" cy="12624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3115"/>
            <a:ext cx="1285884" cy="173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5076825"/>
            <a:ext cx="10668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5500702"/>
            <a:ext cx="2214578" cy="94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2143116"/>
            <a:ext cx="1143008" cy="172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571479"/>
            <a:ext cx="1500198" cy="1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5286380" y="1142984"/>
            <a:ext cx="32861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Географическая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 Narrow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широта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 Narrow" pitchFamily="34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7020272" y="3881770"/>
            <a:ext cx="1857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рельеф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 Narrow" pitchFamily="34" charset="0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5893826" y="6457890"/>
            <a:ext cx="32146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Удаленность от океанов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 Narrow" pitchFamily="34" charset="0"/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179512" y="5589240"/>
            <a:ext cx="19287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Океанические течения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1785926"/>
            <a:ext cx="2979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Атмосферная циркуляция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7175" grpId="0"/>
      <p:bldP spid="7176" grpId="0"/>
      <p:bldP spid="7177" grpId="0"/>
      <p:bldP spid="7178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85723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Географический диктант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643686"/>
          </a:xfrm>
        </p:spPr>
        <p:txBody>
          <a:bodyPr>
            <a:noAutofit/>
          </a:bodyPr>
          <a:lstStyle/>
          <a:p>
            <a:pPr marL="594360" lvl="0" indent="-457200">
              <a:buFont typeface="+mj-lt"/>
              <a:buAutoNum type="arabicPeriod"/>
            </a:pPr>
            <a:r>
              <a:rPr lang="ru-RU" sz="2400" b="1" dirty="0" smtClean="0"/>
              <a:t>В каком климатическом поясе весь год наблюдается высокая температура и выпадает значительное количество осадков?</a:t>
            </a:r>
          </a:p>
          <a:p>
            <a:pPr marL="594360" lvl="0" indent="-457200">
              <a:buFont typeface="+mj-lt"/>
              <a:buAutoNum type="arabicPeriod"/>
            </a:pPr>
            <a:r>
              <a:rPr lang="ru-RU" sz="2400" b="1" dirty="0" smtClean="0"/>
              <a:t>Длинная и суровая зима здесь сменяется коротким летом, связанным с приходом умеренных воздушных масс.</a:t>
            </a:r>
          </a:p>
          <a:p>
            <a:pPr marL="594360" lvl="0" indent="-457200">
              <a:buFont typeface="+mj-lt"/>
              <a:buAutoNum type="arabicPeriod"/>
            </a:pPr>
            <a:r>
              <a:rPr lang="ru-RU" sz="2400" b="1" dirty="0" smtClean="0"/>
              <a:t>Круглый год господствует сухая и холодная арктическая воздушная масса.</a:t>
            </a:r>
          </a:p>
          <a:p>
            <a:pPr marL="594360" lvl="0" indent="-457200">
              <a:buFont typeface="+mj-lt"/>
              <a:buAutoNum type="arabicPeriod"/>
            </a:pPr>
            <a:r>
              <a:rPr lang="ru-RU" sz="2400" b="1" dirty="0" smtClean="0"/>
              <a:t>Господствуют тропическая воздушная масса и воздушная масса умеренных широт</a:t>
            </a:r>
          </a:p>
          <a:p>
            <a:pPr marL="594360" lvl="0" indent="-457200">
              <a:buFont typeface="+mj-lt"/>
              <a:buAutoNum type="arabicPeriod"/>
            </a:pPr>
            <a:r>
              <a:rPr lang="ru-RU" sz="2400" b="1" dirty="0" smtClean="0"/>
              <a:t>Этот климатический пояс формируют экваториальная и тропическая воздушные массы.</a:t>
            </a:r>
          </a:p>
          <a:p>
            <a:pPr marL="594360" lvl="0" indent="-457200">
              <a:buFont typeface="+mj-lt"/>
              <a:buAutoNum type="arabicPeriod"/>
            </a:pPr>
            <a:r>
              <a:rPr lang="ru-RU" sz="2400" b="1" dirty="0" smtClean="0"/>
              <a:t>В течение года здесь господствует воздушная масса умеренных широт.</a:t>
            </a:r>
          </a:p>
          <a:p>
            <a:pPr marL="594360" lvl="0" indent="-457200">
              <a:buFont typeface="+mj-lt"/>
              <a:buAutoNum type="arabicPeriod"/>
            </a:pPr>
            <a:r>
              <a:rPr lang="ru-RU" sz="2400" b="1" dirty="0" smtClean="0"/>
              <a:t>Зимой сюда приходят умеренные воздушные массы, которые приносят осадки в виде зимних дождей.</a:t>
            </a:r>
          </a:p>
          <a:p>
            <a:pPr>
              <a:buNone/>
            </a:pPr>
            <a:r>
              <a:rPr lang="ru-RU" sz="2400" b="1" dirty="0" smtClean="0"/>
              <a:t> </a:t>
            </a:r>
          </a:p>
          <a:p>
            <a:pPr>
              <a:buFont typeface="Wingdings" pitchFamily="2" charset="2"/>
              <a:buChar char="Ø"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проверим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651510" indent="-514350">
              <a:buFont typeface="+mj-lt"/>
              <a:buAutoNum type="arabicPeriod"/>
            </a:pPr>
            <a:r>
              <a:rPr lang="ru-RU" dirty="0" smtClean="0"/>
              <a:t> экваториальный</a:t>
            </a:r>
          </a:p>
          <a:p>
            <a:pPr marL="651510" indent="-514350">
              <a:buFont typeface="+mj-lt"/>
              <a:buAutoNum type="arabicPeriod"/>
            </a:pPr>
            <a:r>
              <a:rPr lang="ru-RU" dirty="0" smtClean="0"/>
              <a:t> субарктический</a:t>
            </a:r>
          </a:p>
          <a:p>
            <a:pPr marL="651510" indent="-514350">
              <a:buFont typeface="+mj-lt"/>
              <a:buAutoNum type="arabicPeriod"/>
            </a:pPr>
            <a:r>
              <a:rPr lang="ru-RU" dirty="0" smtClean="0"/>
              <a:t> арктический</a:t>
            </a:r>
          </a:p>
          <a:p>
            <a:pPr marL="651510" indent="-514350">
              <a:buFont typeface="+mj-lt"/>
              <a:buAutoNum type="arabicPeriod"/>
            </a:pPr>
            <a:r>
              <a:rPr lang="ru-RU" dirty="0" smtClean="0"/>
              <a:t>субтропический</a:t>
            </a:r>
          </a:p>
          <a:p>
            <a:pPr marL="651510" indent="-514350">
              <a:buFont typeface="+mj-lt"/>
              <a:buAutoNum type="arabicPeriod"/>
            </a:pPr>
            <a:r>
              <a:rPr lang="ru-RU" dirty="0" smtClean="0"/>
              <a:t>субэкваториальный</a:t>
            </a:r>
          </a:p>
          <a:p>
            <a:pPr marL="651510" indent="-514350">
              <a:buFont typeface="+mj-lt"/>
              <a:buAutoNum type="arabicPeriod"/>
            </a:pPr>
            <a:r>
              <a:rPr lang="ru-RU" dirty="0" smtClean="0"/>
              <a:t>умеренный</a:t>
            </a:r>
          </a:p>
          <a:p>
            <a:pPr marL="651510" indent="-514350">
              <a:buFont typeface="+mj-lt"/>
              <a:buAutoNum type="arabicPeriod"/>
            </a:pPr>
            <a:r>
              <a:rPr lang="ru-RU" dirty="0" smtClean="0"/>
              <a:t>субтропический.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7 правильных ответов – 5</a:t>
            </a:r>
          </a:p>
          <a:p>
            <a:pPr>
              <a:buNone/>
            </a:pPr>
            <a:r>
              <a:rPr lang="ru-RU" dirty="0" smtClean="0"/>
              <a:t>6 правильных ответов – 4</a:t>
            </a:r>
          </a:p>
          <a:p>
            <a:pPr>
              <a:buNone/>
            </a:pPr>
            <a:r>
              <a:rPr lang="ru-RU" dirty="0" smtClean="0"/>
              <a:t>5 -4 правильных ответа - 3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73016"/>
            <a:ext cx="4223428" cy="3120760"/>
          </a:xfrm>
          <a:prstGeom prst="round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5" name="Овальная выноска 4"/>
          <p:cNvSpPr/>
          <p:nvPr/>
        </p:nvSpPr>
        <p:spPr>
          <a:xfrm>
            <a:off x="4500562" y="571480"/>
            <a:ext cx="4286248" cy="3000396"/>
          </a:xfrm>
          <a:prstGeom prst="wedgeEllipseCallout">
            <a:avLst>
              <a:gd name="adj1" fmla="val -44389"/>
              <a:gd name="adj2" fmla="val 73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Пятачок сказал, лучше махнуть в Австралию, в самый центр, в гости к мишке – коале. Давление воздуха там подходящее – в тропиках высокое, и осадков в избытке. Только вот зонтик у него сломался ( на него </a:t>
            </a:r>
            <a:r>
              <a:rPr lang="ru-RU" dirty="0" err="1" smtClean="0"/>
              <a:t>Винни</a:t>
            </a:r>
            <a:r>
              <a:rPr lang="ru-RU" dirty="0" smtClean="0"/>
              <a:t> Пух упал). </a:t>
            </a:r>
            <a:endParaRPr lang="ru-RU" dirty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429000"/>
            <a:ext cx="1905000" cy="14287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32656"/>
            <a:ext cx="2209800" cy="14287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73016"/>
            <a:ext cx="3857652" cy="289323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Выноска-облако 5"/>
          <p:cNvSpPr/>
          <p:nvPr/>
        </p:nvSpPr>
        <p:spPr>
          <a:xfrm>
            <a:off x="2571736" y="0"/>
            <a:ext cx="5429288" cy="3286124"/>
          </a:xfrm>
          <a:prstGeom prst="cloudCallout">
            <a:avLst>
              <a:gd name="adj1" fmla="val -49136"/>
              <a:gd name="adj2" fmla="val 816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 известный овощевод, и мне не безразлично будет дождь или нет. Лучше  всего в Южной Америке на экваторе побывать. Говорят, там ливни каждый день. Вот , что значит низкое давление и поднимающийся вверх теплый воздух</a:t>
            </a:r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708920"/>
            <a:ext cx="1669294" cy="252923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04664"/>
            <a:ext cx="1905000" cy="14287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071810"/>
            <a:ext cx="4538687" cy="335371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5" name="Выноска-облако 4"/>
          <p:cNvSpPr/>
          <p:nvPr/>
        </p:nvSpPr>
        <p:spPr>
          <a:xfrm>
            <a:off x="4357686" y="0"/>
            <a:ext cx="4429124" cy="3000396"/>
          </a:xfrm>
          <a:prstGeom prst="cloudCallout">
            <a:avLst>
              <a:gd name="adj1" fmla="val -62609"/>
              <a:gd name="adj2" fmla="val 1014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А вот мне дождик ни к чему – перья намочит, еще чихать начну. Оставаться надо здесь – в Англии и зонтик купить</a:t>
            </a:r>
            <a:endParaRPr lang="ru-RU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636912"/>
            <a:ext cx="2448272" cy="16617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000372"/>
            <a:ext cx="4981603" cy="362738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5" name="Выноска-облако 4"/>
          <p:cNvSpPr/>
          <p:nvPr/>
        </p:nvSpPr>
        <p:spPr>
          <a:xfrm>
            <a:off x="3357554" y="0"/>
            <a:ext cx="5143504" cy="2928934"/>
          </a:xfrm>
          <a:prstGeom prst="cloudCallout">
            <a:avLst>
              <a:gd name="adj1" fmla="val -92408"/>
              <a:gd name="adj2" fmla="val 1081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А я бы отправился на Северный пояс, летом там хорошо, и от частых дождей зонтик пригодится</a:t>
            </a:r>
            <a:endParaRPr lang="ru-RU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143116"/>
            <a:ext cx="1905000" cy="14287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ru-RU" sz="4000"/>
              <a:t>Климатические пояса Земли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 b="17386"/>
          <a:stretch>
            <a:fillRect/>
          </a:stretch>
        </p:blipFill>
        <p:spPr bwMode="auto">
          <a:xfrm>
            <a:off x="228600" y="1371600"/>
            <a:ext cx="8534400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2866330"/>
          </a:xfrm>
        </p:spPr>
        <p:txBody>
          <a:bodyPr>
            <a:normAutofit/>
          </a:bodyPr>
          <a:lstStyle/>
          <a:p>
            <a:r>
              <a:rPr lang="ru-RU" smtClean="0"/>
              <a:t>Домашнее задание</a:t>
            </a:r>
            <a:br>
              <a:rPr lang="ru-RU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Параграф №7</a:t>
            </a:r>
            <a:br>
              <a:rPr lang="ru-RU" dirty="0" smtClean="0"/>
            </a:br>
            <a:r>
              <a:rPr lang="ru-RU" dirty="0" smtClean="0"/>
              <a:t>На контурной карте отметить пояса мира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1882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14348" y="1857364"/>
            <a:ext cx="814393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000" b="1" dirty="0" smtClean="0"/>
              <a:t>Климатические пояса</a:t>
            </a:r>
          </a:p>
          <a:p>
            <a:pPr algn="ctr">
              <a:lnSpc>
                <a:spcPct val="90000"/>
              </a:lnSpc>
            </a:pPr>
            <a:r>
              <a:rPr lang="ru-RU" sz="4000" b="1" dirty="0" smtClean="0"/>
              <a:t>– обширные, достаточно</a:t>
            </a:r>
          </a:p>
          <a:p>
            <a:pPr algn="ctr">
              <a:lnSpc>
                <a:spcPct val="90000"/>
              </a:lnSpc>
            </a:pPr>
            <a:r>
              <a:rPr lang="ru-RU" sz="4000" b="1" dirty="0" smtClean="0"/>
              <a:t>однородные по климату</a:t>
            </a:r>
          </a:p>
          <a:p>
            <a:pPr algn="ctr">
              <a:lnSpc>
                <a:spcPct val="90000"/>
              </a:lnSpc>
            </a:pPr>
            <a:r>
              <a:rPr lang="ru-RU" sz="4000" b="1" dirty="0" smtClean="0"/>
              <a:t>области Земли</a:t>
            </a: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143512"/>
            <a:ext cx="450059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/>
              <a:t>По карте атласа</a:t>
            </a:r>
          </a:p>
          <a:p>
            <a:pPr algn="ctr">
              <a:lnSpc>
                <a:spcPct val="90000"/>
              </a:lnSpc>
            </a:pPr>
            <a:r>
              <a:rPr lang="ru-RU" sz="2400" b="1" dirty="0" smtClean="0"/>
              <a:t>назовите</a:t>
            </a:r>
          </a:p>
          <a:p>
            <a:pPr algn="ctr">
              <a:lnSpc>
                <a:spcPct val="90000"/>
              </a:lnSpc>
            </a:pPr>
            <a:r>
              <a:rPr lang="ru-RU" sz="2400" b="1" dirty="0" smtClean="0"/>
              <a:t>климатические</a:t>
            </a:r>
          </a:p>
          <a:p>
            <a:pPr algn="ctr">
              <a:lnSpc>
                <a:spcPct val="90000"/>
              </a:lnSpc>
            </a:pPr>
            <a:r>
              <a:rPr lang="ru-RU" sz="2400" b="1" dirty="0" smtClean="0"/>
              <a:t>пояса Земли</a:t>
            </a:r>
            <a:endParaRPr lang="ru-RU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580</TotalTime>
  <Words>772</Words>
  <Application>Microsoft Office PowerPoint</Application>
  <PresentationFormat>Экран (4:3)</PresentationFormat>
  <Paragraphs>248</Paragraphs>
  <Slides>27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Эркер</vt:lpstr>
      <vt:lpstr>Климатические пояса Земли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Климатические пояса Земли</vt:lpstr>
      <vt:lpstr>Домашнее задание  Параграф №7 На контурной карте отметить пояса мира</vt:lpstr>
      <vt:lpstr>Презентация PowerPoint</vt:lpstr>
      <vt:lpstr>Климатические пояса Земли</vt:lpstr>
      <vt:lpstr>Физкультминутка</vt:lpstr>
      <vt:lpstr>Презентация PowerPoint</vt:lpstr>
      <vt:lpstr>Основные климатические пояса</vt:lpstr>
      <vt:lpstr>Экваториальный пояс</vt:lpstr>
      <vt:lpstr>Тропический пояс</vt:lpstr>
      <vt:lpstr>Умеренный пояс</vt:lpstr>
      <vt:lpstr>Арктический и антарктический пояса</vt:lpstr>
      <vt:lpstr>Презентация PowerPoint</vt:lpstr>
      <vt:lpstr>Презентация PowerPoint</vt:lpstr>
      <vt:lpstr>Переходные климатические пояса</vt:lpstr>
      <vt:lpstr>Презентация PowerPoint</vt:lpstr>
      <vt:lpstr>Климатические пояса Земли</vt:lpstr>
      <vt:lpstr>Презентация PowerPoint</vt:lpstr>
      <vt:lpstr>Климатические пояса Земли</vt:lpstr>
      <vt:lpstr>Климатообразующие факторы</vt:lpstr>
      <vt:lpstr>Географический диктант</vt:lpstr>
      <vt:lpstr>проверим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Климатические пояса Земли</dc:title>
  <cp:lastModifiedBy>Александр</cp:lastModifiedBy>
  <cp:revision>62</cp:revision>
  <dcterms:modified xsi:type="dcterms:W3CDTF">2015-10-05T07:13:29Z</dcterms:modified>
</cp:coreProperties>
</file>