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02.09.2015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02.09.2015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02.09.2015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02.09.2015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02.09.2015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02.09.2015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88640"/>
            <a:ext cx="8496944" cy="4752528"/>
          </a:xfrm>
        </p:spPr>
        <p:txBody>
          <a:bodyPr>
            <a:noAutofit/>
          </a:bodyPr>
          <a:lstStyle/>
          <a:p>
            <a:r>
              <a:rPr lang="ru-RU" sz="2400" b="1" dirty="0">
                <a:solidFill>
                  <a:schemeClr val="tx1"/>
                </a:solidFill>
              </a:rPr>
              <a:t>Работа с учебником:</a:t>
            </a:r>
            <a:endParaRPr lang="ru-RU" sz="2400" dirty="0">
              <a:solidFill>
                <a:schemeClr val="tx1"/>
              </a:solidFill>
            </a:endParaRPr>
          </a:p>
          <a:p>
            <a:pPr algn="just"/>
            <a:r>
              <a:rPr lang="ru-RU" sz="2400" b="1" dirty="0">
                <a:solidFill>
                  <a:schemeClr val="tx1"/>
                </a:solidFill>
              </a:rPr>
              <a:t>Этапы формирования политической карты</a:t>
            </a:r>
            <a:endParaRPr lang="ru-RU" sz="2400" dirty="0">
              <a:solidFill>
                <a:schemeClr val="tx1"/>
              </a:solidFill>
            </a:endParaRPr>
          </a:p>
          <a:p>
            <a:pPr marL="342900" lvl="0" indent="-342900" algn="just">
              <a:buFont typeface="+mj-lt"/>
              <a:buAutoNum type="arabicPeriod"/>
            </a:pPr>
            <a:r>
              <a:rPr lang="ru-RU" sz="2400" dirty="0">
                <a:solidFill>
                  <a:schemeClr val="tx1"/>
                </a:solidFill>
              </a:rPr>
              <a:t>Древний (до V в. н.э. Возникновение и крушение первых государств)</a:t>
            </a:r>
          </a:p>
          <a:p>
            <a:pPr marL="342900" lvl="0" indent="-342900" algn="just">
              <a:buFont typeface="+mj-lt"/>
              <a:buAutoNum type="arabicPeriod"/>
            </a:pPr>
            <a:r>
              <a:rPr lang="ru-RU" sz="2400" dirty="0">
                <a:solidFill>
                  <a:schemeClr val="tx1"/>
                </a:solidFill>
              </a:rPr>
              <a:t>Средневековый V –XVI вв. (Возникновение крупных феодальных государств в Европе и Азии)</a:t>
            </a:r>
          </a:p>
          <a:p>
            <a:pPr marL="342900" lvl="0" indent="-342900" algn="just">
              <a:buFont typeface="+mj-lt"/>
              <a:buAutoNum type="arabicPeriod"/>
            </a:pPr>
            <a:r>
              <a:rPr lang="ru-RU" sz="2400" dirty="0">
                <a:solidFill>
                  <a:schemeClr val="tx1"/>
                </a:solidFill>
              </a:rPr>
              <a:t>Новый XVI – XIX вв. (Формирование колониальной империи)</a:t>
            </a:r>
          </a:p>
          <a:p>
            <a:pPr marL="342900" lvl="0" indent="-342900" algn="just">
              <a:buFont typeface="+mj-lt"/>
              <a:buAutoNum type="arabicPeriod"/>
            </a:pPr>
            <a:r>
              <a:rPr lang="ru-RU" sz="2400" dirty="0">
                <a:solidFill>
                  <a:schemeClr val="tx1"/>
                </a:solidFill>
              </a:rPr>
              <a:t>Новейший  (1 пол. XX в. Формирование социалистических стран, распад колониальной системы)</a:t>
            </a:r>
          </a:p>
          <a:p>
            <a:pPr marL="342900" indent="-342900" algn="just">
              <a:buFont typeface="+mj-lt"/>
              <a:buAutoNum type="arabicPeriod"/>
            </a:pPr>
            <a:r>
              <a:rPr lang="ru-RU" sz="2400" dirty="0" smtClean="0">
                <a:solidFill>
                  <a:schemeClr val="tx1"/>
                </a:solidFill>
              </a:rPr>
              <a:t>Современный: 1 </a:t>
            </a:r>
            <a:r>
              <a:rPr lang="ru-RU" sz="2400" dirty="0">
                <a:solidFill>
                  <a:schemeClr val="tx1"/>
                </a:solidFill>
              </a:rPr>
              <a:t>этап – возникновение мировой социалистической системы, образования независимых государств в Азии (40-50-е годы XX в.)</a:t>
            </a:r>
          </a:p>
          <a:p>
            <a:pPr algn="just"/>
            <a:r>
              <a:rPr lang="ru-RU" sz="2400" dirty="0" smtClean="0">
                <a:solidFill>
                  <a:schemeClr val="tx1"/>
                </a:solidFill>
              </a:rPr>
              <a:t>      2 </a:t>
            </a:r>
            <a:r>
              <a:rPr lang="ru-RU" sz="2400" dirty="0">
                <a:solidFill>
                  <a:schemeClr val="tx1"/>
                </a:solidFill>
              </a:rPr>
              <a:t>этап – образование независимых государств, главным образом в </a:t>
            </a:r>
            <a:r>
              <a:rPr lang="ru-RU" sz="2400" dirty="0" smtClean="0">
                <a:solidFill>
                  <a:schemeClr val="tx1"/>
                </a:solidFill>
              </a:rPr>
              <a:t>                Африке </a:t>
            </a:r>
            <a:r>
              <a:rPr lang="ru-RU" sz="2400" dirty="0">
                <a:solidFill>
                  <a:schemeClr val="tx1"/>
                </a:solidFill>
              </a:rPr>
              <a:t>(60-70-е годы XX в</a:t>
            </a:r>
            <a:r>
              <a:rPr lang="ru-RU" sz="2400" dirty="0" smtClean="0">
                <a:solidFill>
                  <a:schemeClr val="tx1"/>
                </a:solidFill>
              </a:rPr>
              <a:t>.) </a:t>
            </a:r>
          </a:p>
          <a:p>
            <a:pPr algn="just"/>
            <a:r>
              <a:rPr lang="ru-RU" sz="2400" dirty="0" smtClean="0">
                <a:solidFill>
                  <a:schemeClr val="tx1"/>
                </a:solidFill>
              </a:rPr>
              <a:t>      3 </a:t>
            </a:r>
            <a:r>
              <a:rPr lang="ru-RU" sz="2400" dirty="0">
                <a:solidFill>
                  <a:schemeClr val="tx1"/>
                </a:solidFill>
              </a:rPr>
              <a:t>этап – крушение социалистической системы, глубокие изменения на </a:t>
            </a:r>
            <a:r>
              <a:rPr lang="ru-RU" sz="2400" dirty="0" smtClean="0">
                <a:solidFill>
                  <a:schemeClr val="tx1"/>
                </a:solidFill>
              </a:rPr>
              <a:t>   карте </a:t>
            </a:r>
            <a:r>
              <a:rPr lang="ru-RU" sz="2400" dirty="0">
                <a:solidFill>
                  <a:schemeClr val="tx1"/>
                </a:solidFill>
              </a:rPr>
              <a:t>Европы и Азии (80-90-е годы XX в.)</a:t>
            </a:r>
          </a:p>
          <a:p>
            <a:pPr lvl="0" algn="just"/>
            <a:endParaRPr lang="ru-RU" sz="2400" dirty="0">
              <a:solidFill>
                <a:schemeClr val="tx1"/>
              </a:solidFill>
            </a:endParaRPr>
          </a:p>
          <a:p>
            <a:pPr algn="just"/>
            <a:endParaRPr lang="ru-RU" sz="2400" dirty="0">
              <a:solidFill>
                <a:schemeClr val="tx1"/>
              </a:solidFill>
            </a:endParaRPr>
          </a:p>
        </p:txBody>
      </p:sp>
    </p:spTree>
    <p:extLst>
      <p:ext uri="{BB962C8B-B14F-4D97-AF65-F5344CB8AC3E}">
        <p14:creationId xmlns:p14="http://schemas.microsoft.com/office/powerpoint/2010/main" val="2329645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332656"/>
            <a:ext cx="7704856" cy="6740307"/>
          </a:xfrm>
          <a:prstGeom prst="rect">
            <a:avLst/>
          </a:prstGeom>
          <a:noFill/>
        </p:spPr>
        <p:txBody>
          <a:bodyPr wrap="square" rtlCol="0">
            <a:spAutoFit/>
          </a:bodyPr>
          <a:lstStyle/>
          <a:p>
            <a:pPr algn="ctr"/>
            <a:r>
              <a:rPr lang="ru-RU" sz="2400" b="1" dirty="0"/>
              <a:t>Самостоятельная работа</a:t>
            </a:r>
            <a:r>
              <a:rPr lang="ru-RU" sz="2400" b="1" dirty="0" smtClean="0"/>
              <a:t>:</a:t>
            </a:r>
          </a:p>
          <a:p>
            <a:r>
              <a:rPr lang="ru-RU" sz="2400" dirty="0" smtClean="0"/>
              <a:t> </a:t>
            </a:r>
            <a:r>
              <a:rPr lang="ru-RU" sz="2400" dirty="0"/>
              <a:t>Найти в учебнике  в параграфе №1определения по группам, у каждого варианта свои карточки.</a:t>
            </a:r>
            <a:br>
              <a:rPr lang="ru-RU" sz="2400" dirty="0"/>
            </a:br>
            <a:r>
              <a:rPr lang="ru-RU" sz="2400" b="1" u="sng" dirty="0"/>
              <a:t>Группа 1</a:t>
            </a:r>
            <a:r>
              <a:rPr lang="ru-RU" sz="2400" dirty="0"/>
              <a:t>. Определите правовой статус понятий «страна», «государство».</a:t>
            </a:r>
          </a:p>
          <a:p>
            <a:r>
              <a:rPr lang="ru-RU" sz="2400" dirty="0"/>
              <a:t>(</a:t>
            </a:r>
            <a:r>
              <a:rPr lang="ru-RU" sz="2400" b="1" dirty="0"/>
              <a:t> </a:t>
            </a:r>
            <a:r>
              <a:rPr lang="ru-RU" sz="2400" dirty="0"/>
              <a:t>Государство — это властно-политическая организация, обладающая суверенитетом, специальным аппаратом управления и принуждения, и устанавливающая правовой порядок на определённой территории. Страна - это государство, занимающее определенную, строго ограниченную территорию.)</a:t>
            </a:r>
            <a:br>
              <a:rPr lang="ru-RU" sz="2400" dirty="0"/>
            </a:br>
            <a:r>
              <a:rPr lang="ru-RU" sz="2400" b="1" u="sng" dirty="0"/>
              <a:t>Группа 2</a:t>
            </a:r>
            <a:r>
              <a:rPr lang="ru-RU" sz="2400" b="1" dirty="0"/>
              <a:t>.</a:t>
            </a:r>
            <a:r>
              <a:rPr lang="ru-RU" sz="2400" dirty="0"/>
              <a:t> Объясните суть государственного суверенитета</a:t>
            </a:r>
            <a:r>
              <a:rPr lang="ru-RU" sz="2400" dirty="0" smtClean="0"/>
              <a:t>.</a:t>
            </a:r>
          </a:p>
          <a:p>
            <a:r>
              <a:rPr lang="ru-RU" sz="2400" dirty="0" smtClean="0"/>
              <a:t> </a:t>
            </a:r>
            <a:r>
              <a:rPr lang="ru-RU" sz="2400" dirty="0"/>
              <a:t>( </a:t>
            </a:r>
            <a:r>
              <a:rPr lang="ru-RU" sz="2400" dirty="0" smtClean="0"/>
              <a:t>Суверенитет </a:t>
            </a:r>
            <a:r>
              <a:rPr lang="ru-RU" sz="2400" dirty="0"/>
              <a:t>— верховная власть, верховенство, господство) — независимость государства во внешних и верховенство во внутренних делах. Свободное, независимое от каких-либо внешних сил верховенство государственной власти.)</a:t>
            </a:r>
            <a:br>
              <a:rPr lang="ru-RU" sz="2400" dirty="0"/>
            </a:br>
            <a:endParaRPr lang="ru-RU" sz="2400" dirty="0"/>
          </a:p>
        </p:txBody>
      </p:sp>
    </p:spTree>
    <p:extLst>
      <p:ext uri="{BB962C8B-B14F-4D97-AF65-F5344CB8AC3E}">
        <p14:creationId xmlns:p14="http://schemas.microsoft.com/office/powerpoint/2010/main" val="2716249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81" y="14047"/>
            <a:ext cx="9136119" cy="6863417"/>
          </a:xfrm>
          <a:prstGeom prst="rect">
            <a:avLst/>
          </a:prstGeom>
          <a:noFill/>
        </p:spPr>
        <p:txBody>
          <a:bodyPr wrap="square" rtlCol="0">
            <a:spAutoFit/>
          </a:bodyPr>
          <a:lstStyle/>
          <a:p>
            <a:pPr algn="ctr"/>
            <a:r>
              <a:rPr lang="ru-RU" sz="2200" b="1" dirty="0"/>
              <a:t>Самостоятельная работа в тетради.</a:t>
            </a:r>
          </a:p>
          <a:p>
            <a:r>
              <a:rPr lang="ru-RU" sz="2200" dirty="0" smtClean="0"/>
              <a:t>На </a:t>
            </a:r>
            <a:r>
              <a:rPr lang="ru-RU" sz="2200" dirty="0"/>
              <a:t>основе политической карты мира в атласе и  дополнительного материала    выпишите в тетрадь, а затем нанести на контурную карту.</a:t>
            </a:r>
          </a:p>
          <a:p>
            <a:r>
              <a:rPr lang="ru-RU" sz="2200" dirty="0"/>
              <a:t>               </a:t>
            </a:r>
            <a:r>
              <a:rPr lang="ru-RU" sz="2200" b="1" dirty="0"/>
              <a:t> а) семь самых больших по территории стран мира</a:t>
            </a:r>
            <a:r>
              <a:rPr lang="ru-RU" sz="2200" dirty="0"/>
              <a:t>; (1. Россия- 17 102 345  2. Канада- 9 976 139  3. Китай -9 640 821  4. США- 9 522 </a:t>
            </a:r>
            <a:r>
              <a:rPr lang="ru-RU" sz="2200" dirty="0" smtClean="0"/>
              <a:t>057 5.Бразилия- </a:t>
            </a:r>
            <a:r>
              <a:rPr lang="ru-RU" sz="2200" dirty="0"/>
              <a:t>8 511 965  6. Австралия- 7 686 850  7. Индия- 3 287 590)</a:t>
            </a:r>
          </a:p>
          <a:p>
            <a:r>
              <a:rPr lang="ru-RU" sz="2200" dirty="0"/>
              <a:t>                </a:t>
            </a:r>
            <a:r>
              <a:rPr lang="ru-RU" sz="2200" b="1" dirty="0"/>
              <a:t>в) десять стран мира с численностью населения свыше  100 млн. человек </a:t>
            </a:r>
            <a:r>
              <a:rPr lang="ru-RU" sz="2200" dirty="0"/>
              <a:t>(Китай1 347 350 000  2.Индия1 223 442 000  3.США314 347 000  4.Индонезия237 641 326  5.Бразилия197 059 000  6.Пакистан176 728 500  7.Нигерия166 629 383  8.Бангладеш152 518 015  9.Россия145 452 581  10.Япония126 400 000 )</a:t>
            </a:r>
          </a:p>
          <a:p>
            <a:r>
              <a:rPr lang="ru-RU" sz="2200" dirty="0"/>
              <a:t>               </a:t>
            </a:r>
            <a:r>
              <a:rPr lang="ru-RU" sz="2200" b="1" dirty="0"/>
              <a:t> с) 5 примеров полуостровных и 5 островных стран, 2 архипелага;  </a:t>
            </a:r>
          </a:p>
          <a:p>
            <a:r>
              <a:rPr lang="ru-RU" sz="2200" dirty="0"/>
              <a:t>(Полуостровные Саудовская Аравия,  Дания, Южная и северная Кореи</a:t>
            </a:r>
          </a:p>
          <a:p>
            <a:r>
              <a:rPr lang="ru-RU" sz="2200" dirty="0"/>
              <a:t>Островные Куба, Великобритания, Новая </a:t>
            </a:r>
            <a:r>
              <a:rPr lang="ru-RU" sz="2200" dirty="0" smtClean="0"/>
              <a:t>Зеландия</a:t>
            </a:r>
          </a:p>
          <a:p>
            <a:r>
              <a:rPr lang="ru-RU" sz="2200" dirty="0" smtClean="0"/>
              <a:t>Архипелаги  </a:t>
            </a:r>
            <a:r>
              <a:rPr lang="ru-RU" sz="2200" dirty="0"/>
              <a:t>Микронезия, Полинезия, Япония, Индонезия Великобритания (если считать Ирландию северную вместе с ней)</a:t>
            </a:r>
          </a:p>
          <a:p>
            <a:r>
              <a:rPr lang="ru-RU" sz="2200" dirty="0"/>
              <a:t>                </a:t>
            </a:r>
            <a:r>
              <a:rPr lang="ru-RU" sz="2200" b="1" dirty="0"/>
              <a:t>д) 5 примеров внутриконтинентальных стран </a:t>
            </a:r>
            <a:endParaRPr lang="ru-RU" sz="2200" b="1" dirty="0" smtClean="0"/>
          </a:p>
          <a:p>
            <a:r>
              <a:rPr lang="ru-RU" sz="2200" dirty="0" smtClean="0"/>
              <a:t>(</a:t>
            </a:r>
            <a:r>
              <a:rPr lang="ru-RU" sz="2200" dirty="0"/>
              <a:t>1. </a:t>
            </a:r>
            <a:r>
              <a:rPr lang="ru-RU" sz="2200" dirty="0" smtClean="0"/>
              <a:t>Андорра 2</a:t>
            </a:r>
            <a:r>
              <a:rPr lang="ru-RU" sz="2200" dirty="0"/>
              <a:t>. Афганистан  3. Ботсвана  4. Австрия  5. Бутан)</a:t>
            </a:r>
          </a:p>
          <a:p>
            <a:endParaRPr lang="ru-RU" sz="2200" dirty="0"/>
          </a:p>
        </p:txBody>
      </p:sp>
    </p:spTree>
    <p:extLst>
      <p:ext uri="{BB962C8B-B14F-4D97-AF65-F5344CB8AC3E}">
        <p14:creationId xmlns:p14="http://schemas.microsoft.com/office/powerpoint/2010/main" val="331840473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158</Words>
  <Application>Microsoft Office PowerPoint</Application>
  <PresentationFormat>Экран (4:3)</PresentationFormat>
  <Paragraphs>23</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Александр</dc:creator>
  <cp:lastModifiedBy>Александр</cp:lastModifiedBy>
  <cp:revision>2</cp:revision>
  <dcterms:created xsi:type="dcterms:W3CDTF">2015-09-02T19:43:37Z</dcterms:created>
  <dcterms:modified xsi:type="dcterms:W3CDTF">2015-09-02T20:03:52Z</dcterms:modified>
</cp:coreProperties>
</file>